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10"/>
    <p:restoredTop sz="49789"/>
  </p:normalViewPr>
  <p:slideViewPr>
    <p:cSldViewPr>
      <p:cViewPr varScale="1">
        <p:scale>
          <a:sx n="57" d="100"/>
          <a:sy n="57" d="100"/>
        </p:scale>
        <p:origin x="3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66AC6-589C-924E-826E-29675E1707FE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48D3-7012-4644-B635-AE25FBE37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1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9C8215-E967-6343-BFA0-30F9EA734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31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1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4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5A01FCF-2404-244A-A711-4D420614F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5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4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E1820EA-A13A-7744-B05F-D5D579BEA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0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48D4297-B5A1-E14D-9451-52E1B2B7C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8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C48D3-7012-4644-B635-AE25FBE372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77191D-06E3-4BB0-81C9-3C75AB64E839}" type="datetimeFigureOut">
              <a:rPr lang="en-US" smtClean="0"/>
              <a:pPr/>
              <a:t>11/15/20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EB92B8-D2B1-4A04-95ED-B88FD1A0B90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B46022-1604-914B-9151-6AD4CE1A8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92"/>
    </mc:Choice>
    <mc:Fallback xmlns="">
      <p:transition spd="slow" advTm="10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Criticisms</a:t>
            </a:r>
          </a:p>
          <a:p>
            <a:endParaRPr lang="en-US" dirty="0"/>
          </a:p>
          <a:p>
            <a:pPr lvl="1"/>
            <a:r>
              <a:rPr lang="en-US" dirty="0"/>
              <a:t>Decreased emphasis on  the emotional lives of both the system and the members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It is not always clear from a multicultural perspective which family structure is healthy and which </a:t>
            </a:r>
            <a:r>
              <a:rPr lang="en-US"/>
              <a:t>is not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Unclear what are unhealthy boundaries and which are not?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1D6667-0CCC-D745-B449-20C1E7D70F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02"/>
    </mc:Choice>
    <mc:Fallback xmlns="">
      <p:transition spd="slow" advTm="8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Figures</a:t>
            </a:r>
          </a:p>
          <a:p>
            <a:endParaRPr lang="en-US" dirty="0"/>
          </a:p>
          <a:p>
            <a:pPr lvl="1"/>
            <a:r>
              <a:rPr lang="en-US" dirty="0"/>
              <a:t>Salvador Minuchin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Harry Aponte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Braulio</a:t>
            </a:r>
            <a:r>
              <a:rPr lang="en-US" dirty="0"/>
              <a:t> </a:t>
            </a:r>
            <a:r>
              <a:rPr lang="en-US" dirty="0" err="1"/>
              <a:t>Montalvo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Jay Haley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678D10-7D64-1540-96B1-5429684A6B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"/>
    </mc:Choice>
    <mc:Fallback xmlns="">
      <p:transition spd="slow" advTm="3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Concepts</a:t>
            </a:r>
          </a:p>
          <a:p>
            <a:pPr lvl="1"/>
            <a:r>
              <a:rPr lang="en-US" dirty="0"/>
              <a:t>Subsystems</a:t>
            </a:r>
          </a:p>
          <a:p>
            <a:pPr lvl="1"/>
            <a:r>
              <a:rPr lang="en-US" dirty="0"/>
              <a:t>Executive Authority and Power</a:t>
            </a:r>
          </a:p>
          <a:p>
            <a:pPr lvl="1"/>
            <a:r>
              <a:rPr lang="en-US" dirty="0"/>
              <a:t>Boundaries</a:t>
            </a:r>
          </a:p>
          <a:p>
            <a:pPr lvl="1"/>
            <a:r>
              <a:rPr lang="en-US" dirty="0"/>
              <a:t>Rules</a:t>
            </a:r>
          </a:p>
          <a:p>
            <a:pPr lvl="1"/>
            <a:r>
              <a:rPr lang="en-US" dirty="0"/>
              <a:t>Roles</a:t>
            </a:r>
          </a:p>
          <a:p>
            <a:pPr lvl="1"/>
            <a:r>
              <a:rPr lang="en-US" dirty="0"/>
              <a:t>Alliances and Coalitions</a:t>
            </a:r>
          </a:p>
          <a:p>
            <a:pPr lvl="1"/>
            <a:r>
              <a:rPr lang="en-US" dirty="0"/>
              <a:t>Triangles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r>
              <a:rPr lang="en-US" dirty="0"/>
              <a:t>Communication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39281A-5FA0-8A4F-956B-C5E77AFFB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92"/>
    </mc:Choice>
    <mc:Fallback xmlns="">
      <p:transition spd="slow" advTm="11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Other Considerations</a:t>
            </a:r>
          </a:p>
          <a:p>
            <a:endParaRPr lang="en-US" sz="3000" dirty="0"/>
          </a:p>
          <a:p>
            <a:pPr lvl="1"/>
            <a:r>
              <a:rPr lang="en-US" sz="2600" dirty="0"/>
              <a:t>Cultural Variables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Family Goals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Family Developmental Stage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Family Myths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External System Influences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FB1DFD-4653-D240-A204-DB09A2044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"/>
    </mc:Choice>
    <mc:Fallback xmlns="">
      <p:transition spd="slow" advTm="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Nature of Problems</a:t>
            </a:r>
          </a:p>
          <a:p>
            <a:endParaRPr lang="en-US" dirty="0"/>
          </a:p>
          <a:p>
            <a:pPr lvl="1"/>
            <a:r>
              <a:rPr lang="en-US" dirty="0"/>
              <a:t>Power Imbalances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Inadequate or Unhealthy Communication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Coalitions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Subsystem resistance to change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CEA4CB-0B2C-3349-B92A-E13BEDE8B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"/>
    </mc:Choice>
    <mc:Fallback xmlns="">
      <p:transition spd="slow" advTm="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Goals for Intervention</a:t>
            </a:r>
          </a:p>
          <a:p>
            <a:endParaRPr lang="en-US" dirty="0"/>
          </a:p>
          <a:p>
            <a:pPr lvl="1"/>
            <a:r>
              <a:rPr lang="en-US" dirty="0"/>
              <a:t>Becoming more functional by promoting system change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Action Comes Before Understanding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Insight is </a:t>
            </a:r>
            <a:r>
              <a:rPr lang="en-US" i="1" dirty="0"/>
              <a:t>not</a:t>
            </a:r>
            <a:r>
              <a:rPr lang="en-US" dirty="0"/>
              <a:t> the goal, structural change 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Therefore, giving the family something to </a:t>
            </a:r>
            <a:r>
              <a:rPr lang="en-US" i="1" dirty="0"/>
              <a:t>do</a:t>
            </a:r>
            <a:r>
              <a:rPr lang="en-US" dirty="0"/>
              <a:t> is more important than giving the family something to think about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2CA78-0986-0848-B858-B35E870FCB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9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Questions for Assessment</a:t>
            </a:r>
          </a:p>
          <a:p>
            <a:pPr lvl="1"/>
            <a:r>
              <a:rPr lang="en-US" sz="2600" dirty="0"/>
              <a:t>What are the patterns of interaction?</a:t>
            </a:r>
          </a:p>
          <a:p>
            <a:pPr lvl="1"/>
            <a:r>
              <a:rPr lang="en-US" sz="2600" dirty="0"/>
              <a:t>What is this family structure?</a:t>
            </a:r>
          </a:p>
          <a:p>
            <a:pPr lvl="1"/>
            <a:r>
              <a:rPr lang="en-US" sz="2600" dirty="0"/>
              <a:t>What is the power structure?</a:t>
            </a:r>
          </a:p>
          <a:p>
            <a:pPr lvl="1"/>
            <a:r>
              <a:rPr lang="en-US" sz="2600" dirty="0"/>
              <a:t>What is the function of the presenting concern?</a:t>
            </a:r>
          </a:p>
          <a:p>
            <a:pPr lvl="1"/>
            <a:r>
              <a:rPr lang="en-US" sz="2600" dirty="0"/>
              <a:t>What is the boundary structure?</a:t>
            </a:r>
          </a:p>
          <a:p>
            <a:pPr lvl="1"/>
            <a:r>
              <a:rPr lang="en-US" sz="2600" dirty="0"/>
              <a:t>How does the system deal with the outside system(s)?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7976CC-5BC1-E84C-A346-D4D947C7FE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26"/>
    </mc:Choice>
    <mc:Fallback xmlns="">
      <p:transition spd="slow" advTm="6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Interventions</a:t>
            </a:r>
          </a:p>
          <a:p>
            <a:pPr lvl="1"/>
            <a:r>
              <a:rPr lang="en-US" dirty="0"/>
              <a:t>Look for and support system strengths</a:t>
            </a:r>
          </a:p>
          <a:p>
            <a:pPr lvl="1"/>
            <a:r>
              <a:rPr lang="en-US" dirty="0"/>
              <a:t>Relabeling and reframing</a:t>
            </a:r>
          </a:p>
          <a:p>
            <a:pPr lvl="1"/>
            <a:r>
              <a:rPr lang="en-US" dirty="0"/>
              <a:t>Problem tracking</a:t>
            </a:r>
          </a:p>
          <a:p>
            <a:pPr lvl="1"/>
            <a:r>
              <a:rPr lang="en-US" dirty="0"/>
              <a:t>Stress management teaching</a:t>
            </a:r>
          </a:p>
          <a:p>
            <a:pPr lvl="1"/>
            <a:r>
              <a:rPr lang="en-US" dirty="0"/>
              <a:t>Teaching decision-making through open discussion</a:t>
            </a:r>
          </a:p>
          <a:p>
            <a:pPr lvl="1"/>
            <a:r>
              <a:rPr lang="en-US" dirty="0"/>
              <a:t>Manipulating space</a:t>
            </a:r>
          </a:p>
          <a:p>
            <a:pPr lvl="1"/>
            <a:r>
              <a:rPr lang="en-US" dirty="0"/>
              <a:t>Communication training</a:t>
            </a:r>
          </a:p>
          <a:p>
            <a:pPr lvl="1"/>
            <a:r>
              <a:rPr lang="en-US" dirty="0"/>
              <a:t>Roles-plays/Role-reversals</a:t>
            </a:r>
          </a:p>
          <a:p>
            <a:pPr lvl="1"/>
            <a:r>
              <a:rPr lang="en-US" dirty="0"/>
              <a:t>Homework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24E78D-2610-1C41-9024-916EF34B9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42"/>
    </mc:Choice>
    <mc:Fallback xmlns="">
      <p:transition spd="slow" advTm="25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Family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Evidence (abbreviated)</a:t>
            </a:r>
          </a:p>
          <a:p>
            <a:pPr lvl="1"/>
            <a:r>
              <a:rPr lang="en-US" sz="2800" dirty="0"/>
              <a:t>85% improvement in families with an anorexic member</a:t>
            </a:r>
          </a:p>
          <a:p>
            <a:pPr lvl="1"/>
            <a:r>
              <a:rPr lang="en-US" sz="2800" dirty="0"/>
              <a:t>Psychosomatic diabetes families showed a 100% improvement in overall family functioning</a:t>
            </a:r>
          </a:p>
          <a:p>
            <a:pPr lvl="1"/>
            <a:r>
              <a:rPr lang="en-US" sz="2800" dirty="0"/>
              <a:t>ADHD study showed decreased home conflicts; and increased satisfaction with family relationships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D2993A-6C7B-B146-B177-5D6C991457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"/>
    </mc:Choice>
    <mc:Fallback xmlns="">
      <p:transition spd="slow" advTm="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7|0.8|0.8|1.1|1.3|1|1.2|1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8|1.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2|2.6|2.1|3.8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.1|0.9|1.2|1.7|0.9|1.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3|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</TotalTime>
  <Words>294</Words>
  <Application>Microsoft Macintosh PowerPoint</Application>
  <PresentationFormat>On-screen Show (4:3)</PresentationFormat>
  <Paragraphs>96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Constantia</vt:lpstr>
      <vt:lpstr>Wingdings 2</vt:lpstr>
      <vt:lpstr>Flow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  <vt:lpstr>Structural Family Therapy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Family Therapy</dc:title>
  <dc:creator>Bruce</dc:creator>
  <cp:lastModifiedBy>Mike Bennett</cp:lastModifiedBy>
  <cp:revision>11</cp:revision>
  <dcterms:created xsi:type="dcterms:W3CDTF">2013-06-27T02:23:45Z</dcterms:created>
  <dcterms:modified xsi:type="dcterms:W3CDTF">2020-11-16T02:27:27Z</dcterms:modified>
</cp:coreProperties>
</file>